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kk-KZ" b="1" dirty="0" smtClean="0"/>
              <a:t>Еңбек және еңбекақы.</a:t>
            </a:r>
            <a:endParaRPr lang="ru-RU" dirty="0"/>
          </a:p>
        </p:txBody>
      </p:sp>
      <p:pic>
        <p:nvPicPr>
          <p:cNvPr id="4099" name="Picture 3"/>
          <p:cNvPicPr>
            <a:picLocks noChangeAspect="1" noChangeArrowheads="1"/>
          </p:cNvPicPr>
          <p:nvPr/>
        </p:nvPicPr>
        <p:blipFill>
          <a:blip r:embed="rId2" cstate="print"/>
          <a:srcRect/>
          <a:stretch>
            <a:fillRect/>
          </a:stretch>
        </p:blipFill>
        <p:spPr bwMode="auto">
          <a:xfrm>
            <a:off x="827584" y="0"/>
            <a:ext cx="2743200" cy="2348880"/>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5292080" y="0"/>
            <a:ext cx="2619375" cy="2420888"/>
          </a:xfrm>
          <a:prstGeom prst="rect">
            <a:avLst/>
          </a:prstGeom>
          <a:noFill/>
          <a:ln w="9525">
            <a:noFill/>
            <a:miter lim="800000"/>
            <a:headEnd/>
            <a:tailEnd/>
          </a:ln>
        </p:spPr>
      </p:pic>
      <p:pic>
        <p:nvPicPr>
          <p:cNvPr id="4101" name="Picture 5"/>
          <p:cNvPicPr>
            <a:picLocks noChangeAspect="1" noChangeArrowheads="1"/>
          </p:cNvPicPr>
          <p:nvPr/>
        </p:nvPicPr>
        <p:blipFill>
          <a:blip r:embed="rId4" cstate="print"/>
          <a:srcRect/>
          <a:stretch>
            <a:fillRect/>
          </a:stretch>
        </p:blipFill>
        <p:spPr bwMode="auto">
          <a:xfrm>
            <a:off x="755576" y="3789040"/>
            <a:ext cx="3419872" cy="3068960"/>
          </a:xfrm>
          <a:prstGeom prst="rect">
            <a:avLst/>
          </a:prstGeom>
          <a:noFill/>
          <a:ln w="9525">
            <a:noFill/>
            <a:miter lim="800000"/>
            <a:headEnd/>
            <a:tailEnd/>
          </a:ln>
        </p:spPr>
      </p:pic>
      <p:pic>
        <p:nvPicPr>
          <p:cNvPr id="4102" name="Picture 6"/>
          <p:cNvPicPr>
            <a:picLocks noChangeAspect="1" noChangeArrowheads="1"/>
          </p:cNvPicPr>
          <p:nvPr/>
        </p:nvPicPr>
        <p:blipFill>
          <a:blip r:embed="rId5" cstate="print"/>
          <a:srcRect/>
          <a:stretch>
            <a:fillRect/>
          </a:stretch>
        </p:blipFill>
        <p:spPr bwMode="auto">
          <a:xfrm>
            <a:off x="5508104" y="3789040"/>
            <a:ext cx="2736304" cy="306896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073427"/>
          </a:xfrm>
        </p:spPr>
        <p:txBody>
          <a:bodyPr>
            <a:normAutofit/>
          </a:bodyPr>
          <a:lstStyle/>
          <a:p>
            <a:pPr algn="just">
              <a:buNone/>
            </a:pPr>
            <a:r>
              <a:rPr lang="kk-KZ" b="1" dirty="0" smtClean="0"/>
              <a:t>   бiлiктiлiк разряды</a:t>
            </a:r>
            <a:r>
              <a:rPr lang="kk-KZ" dirty="0" smtClean="0"/>
              <a:t> - қызметкердiң өзi орындайтын жұмыстарының   күрделiлiгiн көрсететiн бiлiктiлiк деңгейi; </a:t>
            </a:r>
            <a:endParaRPr lang="ru-RU" dirty="0" smtClean="0"/>
          </a:p>
          <a:p>
            <a:pPr algn="just">
              <a:buNone/>
            </a:pPr>
            <a:r>
              <a:rPr lang="kk-KZ" dirty="0" smtClean="0"/>
              <a:t>    </a:t>
            </a:r>
            <a:r>
              <a:rPr lang="kk-KZ" b="1" dirty="0" smtClean="0"/>
              <a:t>ұжымдық шарт</a:t>
            </a:r>
            <a:r>
              <a:rPr lang="kk-KZ" dirty="0" smtClean="0"/>
              <a:t> - еңбек және әлеуметтік-экономикалық мәселелерді реттеу үшін бір немесе бірнеше жұмыс беруші (олардың өкілдері) мен қызметкерлердің бір немесе бірнеше өкілдері арасында жазбаша шарт нысанында жасалған құқықтық акт;</a:t>
            </a:r>
            <a:endParaRPr lang="ru-RU" dirty="0" smtClean="0"/>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361459"/>
          </a:xfrm>
        </p:spPr>
        <p:txBody>
          <a:bodyPr>
            <a:normAutofit/>
          </a:bodyPr>
          <a:lstStyle/>
          <a:p>
            <a:pPr algn="just">
              <a:buNone/>
            </a:pPr>
            <a:r>
              <a:rPr lang="kk-KZ" b="1" dirty="0" smtClean="0"/>
              <a:t>     iссапар</a:t>
            </a:r>
            <a:r>
              <a:rPr lang="kk-KZ" dirty="0" smtClean="0"/>
              <a:t> - жұмыс берушiнiң өкiмi бойынша қызметкердi тұрақты жұмыс орнынан тыс жерге еңбек мiндеттерiн орындау үшiн жiберу; </a:t>
            </a:r>
            <a:endParaRPr lang="ru-RU" dirty="0" smtClean="0"/>
          </a:p>
          <a:p>
            <a:pPr algn="just">
              <a:buNone/>
            </a:pPr>
            <a:r>
              <a:rPr lang="kk-KZ" b="1" dirty="0" smtClean="0"/>
              <a:t>    өтемақылар</a:t>
            </a:r>
            <a:r>
              <a:rPr lang="kk-KZ" dirty="0" smtClean="0"/>
              <a:t> - жұмыс режимi мен еңбек жағдайларына, жұмысты орындаған  </a:t>
            </a:r>
            <a:endParaRPr lang="ru-RU" dirty="0" smtClean="0"/>
          </a:p>
          <a:p>
            <a:pPr algn="just">
              <a:buNone/>
            </a:pPr>
            <a:r>
              <a:rPr lang="kk-KZ" dirty="0" smtClean="0"/>
              <a:t>    кездегi қызметкерлердiң шеккен шығындарының орнын толтыруға  байланысты ақшалай төлемдер;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145435"/>
          </a:xfrm>
        </p:spPr>
        <p:txBody>
          <a:bodyPr>
            <a:normAutofit fontScale="92500" lnSpcReduction="10000"/>
          </a:bodyPr>
          <a:lstStyle/>
          <a:p>
            <a:pPr algn="just">
              <a:buNone/>
            </a:pPr>
            <a:r>
              <a:rPr lang="kk-KZ" b="1" dirty="0" smtClean="0"/>
              <a:t>    ең төмен жалақы мөлшерi</a:t>
            </a:r>
            <a:r>
              <a:rPr lang="kk-KZ" dirty="0" smtClean="0"/>
              <a:t> - меншiк нысанына қарамастан, ұйымдарда жалданып жұмыс iстейтiн адамдарға ақшалай төлемдердiң Қазақстан Республикасының Конституциясы кепiлдiк берген ең төмен мөлшерi;   </a:t>
            </a:r>
            <a:r>
              <a:rPr lang="kk-KZ" b="1" dirty="0" smtClean="0"/>
              <a:t>қызметкер</a:t>
            </a:r>
            <a:r>
              <a:rPr lang="kk-KZ" dirty="0" smtClean="0"/>
              <a:t> - жұмыс берушiмен еңбек қатынастарында тұратын және жеке еңбек шарты бойынша жұмысты тiкелей орындайтын жеке тұлға; </a:t>
            </a:r>
            <a:endParaRPr lang="ru-RU" dirty="0" smtClean="0"/>
          </a:p>
          <a:p>
            <a:pPr algn="just">
              <a:buNone/>
            </a:pPr>
            <a:r>
              <a:rPr lang="kk-KZ" b="1" dirty="0" smtClean="0"/>
              <a:t>     жұмыс беруші</a:t>
            </a:r>
            <a:r>
              <a:rPr lang="kk-KZ" dirty="0" smtClean="0"/>
              <a:t> - қызметкер еңбек қатынастарында тұратын заңды немесе жеке тұлға; </a:t>
            </a:r>
            <a:endParaRPr lang="ru-RU"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fontScale="92500" lnSpcReduction="20000"/>
          </a:bodyPr>
          <a:lstStyle/>
          <a:p>
            <a:pPr algn="just">
              <a:buNone/>
            </a:pPr>
            <a:r>
              <a:rPr lang="kk-KZ" b="1" dirty="0" smtClean="0"/>
              <a:t>     жұмыс уақыты</a:t>
            </a:r>
            <a:r>
              <a:rPr lang="kk-KZ" dirty="0" smtClean="0"/>
              <a:t> - қызметкер жұмыс берушiнiң актiлерi мен жеке еңбек шартының талаптарына сәйкес еңбек мiндеттерiн орындайтын уақыт; </a:t>
            </a:r>
            <a:endParaRPr lang="ru-RU" dirty="0" smtClean="0"/>
          </a:p>
          <a:p>
            <a:pPr algn="just">
              <a:buNone/>
            </a:pPr>
            <a:r>
              <a:rPr lang="kk-KZ" b="1" dirty="0" smtClean="0"/>
              <a:t>    еңбек мiндеттерi</a:t>
            </a:r>
            <a:r>
              <a:rPr lang="kk-KZ" dirty="0" smtClean="0"/>
              <a:t> - қызметкер мен жұмыс берушiнiң жеке еңбек және ұжымдық шарттармен байланысты мiндеттемелерi; </a:t>
            </a:r>
            <a:endParaRPr lang="ru-RU" dirty="0" smtClean="0"/>
          </a:p>
          <a:p>
            <a:pPr algn="just">
              <a:buNone/>
            </a:pPr>
            <a:r>
              <a:rPr lang="kk-KZ" b="1" dirty="0" smtClean="0"/>
              <a:t>     еңбек стажы</a:t>
            </a:r>
            <a:r>
              <a:rPr lang="kk-KZ" dirty="0" smtClean="0"/>
              <a:t> - қызметкердiң заңды тұлға құрмай кәсiпкерлiк және өзге де қызметпен айналысушы қызметкер немесе жеке адам ретiнде еңбек мiндеттерiн жүзеге асыруға жұмсаған күнтiзбемен есептелген уақыты; </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fontScale="85000" lnSpcReduction="10000"/>
          </a:bodyPr>
          <a:lstStyle/>
          <a:p>
            <a:pPr algn="just">
              <a:buNone/>
            </a:pPr>
            <a:r>
              <a:rPr lang="kk-KZ" b="1" dirty="0" smtClean="0"/>
              <a:t>    еңбек дауы</a:t>
            </a:r>
            <a:r>
              <a:rPr lang="kk-KZ" dirty="0" smtClean="0"/>
              <a:t> - еңбек туралы заңдардың қолданылу мәселелерi бойынша бұрын қызметкер (қызметкердiң өкiлi) мен жұмыс берушi (жұмыс берушiнiң өкiлi) арасында реттелмеген жеке еңбек, ұжымдық шарттардың талаптарын орындау туралы қызметкер мен жұмыс берушiнiң арасындағы келiспеушiлiк;</a:t>
            </a:r>
          </a:p>
          <a:p>
            <a:pPr algn="just">
              <a:buNone/>
            </a:pPr>
            <a:r>
              <a:rPr lang="kk-KZ" dirty="0" smtClean="0"/>
              <a:t>     </a:t>
            </a:r>
            <a:r>
              <a:rPr lang="kk-KZ" b="1" dirty="0" smtClean="0"/>
              <a:t>еңбек жағдайлары</a:t>
            </a:r>
            <a:r>
              <a:rPr lang="kk-KZ" dirty="0" smtClean="0"/>
              <a:t> - еңбекке ақы төлеу, оны қорғау мен нормалау жағдайы, жұмыс режимi, мамандықтарды (қызметтердi) қоса атқару мүмкiндiгi мен тәртiбi, техникалық, санитариялық, гигиеналық, өндiрiстiк-тұрмыстық жағдайлар, сондай-ақ жеке еңбек және ұжымдық шарттар тараптарының келісiмi бойынша өзге де жағдайлар.</a:t>
            </a:r>
            <a:endParaRPr lang="ru-RU" dirty="0" smtClean="0"/>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Содержимое 2"/>
          <p:cNvSpPr>
            <a:spLocks noGrp="1"/>
          </p:cNvSpPr>
          <p:nvPr>
            <p:ph idx="1"/>
          </p:nvPr>
        </p:nvSpPr>
        <p:spPr>
          <a:xfrm>
            <a:off x="457200" y="1052736"/>
            <a:ext cx="8229600" cy="5400600"/>
          </a:xfrm>
        </p:spPr>
        <p:txBody>
          <a:bodyPr>
            <a:normAutofit/>
          </a:bodyPr>
          <a:lstStyle/>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ru-RU" dirty="0" smtClean="0"/>
          </a:p>
          <a:p>
            <a:endParaRPr lang="ru-RU" dirty="0"/>
          </a:p>
        </p:txBody>
      </p:sp>
      <p:sp>
        <p:nvSpPr>
          <p:cNvPr id="4" name="Прямоугольник 3"/>
          <p:cNvSpPr/>
          <p:nvPr/>
        </p:nvSpPr>
        <p:spPr>
          <a:xfrm>
            <a:off x="1547664" y="1700808"/>
            <a:ext cx="6854552"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 1. Қазақстан Республикасының еңбек туралы заңдары Қазақстан Республикасының Конституциясына негiзделедi және осы Заң мен қызметкерлердiң жекелеген санаттарының еңбек қатынастарын реттейтiн, нормалары осы Заңның нормаларынан кем бола алмайтын өзге де нормативтiк құқықтық актiлерден тұрады. </a:t>
            </a:r>
            <a:endParaRPr lang="ru-RU" dirty="0"/>
          </a:p>
        </p:txBody>
      </p:sp>
      <p:sp>
        <p:nvSpPr>
          <p:cNvPr id="5" name="Прямоугольник 4"/>
          <p:cNvSpPr/>
          <p:nvPr/>
        </p:nvSpPr>
        <p:spPr>
          <a:xfrm>
            <a:off x="1547664" y="4149080"/>
            <a:ext cx="6840760"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dirty="0" smtClean="0"/>
              <a:t>2. Қазақстан Республикасы бекiткен халықаралық шарттардың осы Заңның және еңбек туралы өзге де нормативтiк құқықтық актiлердiң алдында артықшылығы бар және халықаралық шарт бойынша оны қолдану үшiн Қазақстан Республикасының заңы шығарылуы талап етiлетiн жағдайларды қоспағанда, олар тiкелей қолданылады. </a:t>
            </a:r>
            <a:endParaRPr lang="ru-RU" dirty="0" smtClean="0"/>
          </a:p>
        </p:txBody>
      </p:sp>
      <p:sp>
        <p:nvSpPr>
          <p:cNvPr id="6" name="Овал 5"/>
          <p:cNvSpPr/>
          <p:nvPr/>
        </p:nvSpPr>
        <p:spPr>
          <a:xfrm>
            <a:off x="1043608" y="404664"/>
            <a:ext cx="7704856"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k-KZ" sz="2800" b="1" dirty="0" smtClean="0"/>
          </a:p>
          <a:p>
            <a:pPr algn="ctr"/>
            <a:r>
              <a:rPr lang="kk-KZ" sz="2800" b="1" dirty="0" smtClean="0"/>
              <a:t>2-бап</a:t>
            </a:r>
            <a:r>
              <a:rPr lang="kk-KZ" sz="2800" b="1" dirty="0" smtClean="0"/>
              <a:t>. Еңбек туралы заңдар</a:t>
            </a:r>
            <a:r>
              <a:rPr lang="ru-RU" sz="2800" dirty="0" smtClean="0"/>
              <a:t/>
            </a:r>
            <a:br>
              <a:rPr lang="ru-RU" sz="2800" dirty="0" smtClean="0"/>
            </a:br>
            <a:endParaRPr lang="ru-RU" sz="2800" dirty="0"/>
          </a:p>
        </p:txBody>
      </p:sp>
      <p:sp>
        <p:nvSpPr>
          <p:cNvPr id="7" name="Стрелка вниз 6"/>
          <p:cNvSpPr/>
          <p:nvPr/>
        </p:nvSpPr>
        <p:spPr>
          <a:xfrm>
            <a:off x="4932040" y="1268760"/>
            <a:ext cx="484632"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5076056" y="3573016"/>
            <a:ext cx="4846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229600" cy="4525963"/>
          </a:xfrm>
        </p:spPr>
        <p:txBody>
          <a:bodyPr>
            <a:normAutofit fontScale="85000" lnSpcReduction="10000"/>
          </a:bodyPr>
          <a:lstStyle/>
          <a:p>
            <a:pPr algn="just">
              <a:buNone/>
            </a:pPr>
            <a:r>
              <a:rPr lang="kk-KZ" b="1" dirty="0" smtClean="0"/>
              <a:t>     Еңбекке ақы төлеудің</a:t>
            </a:r>
            <a:r>
              <a:rPr lang="kk-KZ" dirty="0" smtClean="0"/>
              <a:t> жеке жүйесінде ақы төлеу әрбір жұмысшының жеке өндірген өніміне қарай анықталады. Ұжымдық еңбек ақы төлеу технология жағдайына қарай, жұмысты бір адам атқаруға болмайтын уақытта немесе қызметкерлердің өзара алмасып отыруын қамтамасыз ету үшін кәсіптерді кеңінен ұштастыру қажет болған жағдайда қолданылады. Ұжымға (бригадаға) бұл жүйе бойынша жалақы есептегенде ол ұжым (бригада) мүшелері арасында олардың разрядтары мен жұмыс жасаған уақытына қарай бөлінеді.</a:t>
            </a:r>
            <a:endParaRPr lang="ru-RU" dirty="0" smtClean="0"/>
          </a:p>
          <a:p>
            <a:pPr algn="just">
              <a:buNone/>
            </a:pP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0" y="4653137"/>
            <a:ext cx="2699792" cy="2204864"/>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2699792" y="4653136"/>
            <a:ext cx="3000375" cy="2204864"/>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5652120" y="4653136"/>
            <a:ext cx="3491880" cy="220486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29600" cy="1143000"/>
          </a:xfrm>
        </p:spPr>
        <p:txBody>
          <a:bodyPr>
            <a:normAutofit fontScale="90000"/>
          </a:bodyPr>
          <a:lstStyle/>
          <a:p>
            <a:r>
              <a:rPr lang="kk-KZ" b="1" dirty="0" smtClean="0"/>
              <a:t/>
            </a:r>
            <a:br>
              <a:rPr lang="kk-KZ" b="1" dirty="0" smtClean="0"/>
            </a:br>
            <a:r>
              <a:rPr lang="kk-KZ" b="1" dirty="0" smtClean="0"/>
              <a:t>Уақыттан тыс атқарылған жұмысқа ақы төлеу</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a:bodyPr>
          <a:lstStyle/>
          <a:p>
            <a:pPr algn="just">
              <a:buNone/>
            </a:pPr>
            <a:r>
              <a:rPr lang="kk-KZ" dirty="0" smtClean="0"/>
              <a:t>    Уақыттан тыс атқарылған жұмысқа еңбекақы бір жарым мөлшерден кем төленбейді. Сонымен заң уақыттан тыс жұмысқа ақы төлеудің ең аз деңгейін ғана айқындап, екі жаққа шарт жасасу тәртібімен уақыттан тыс атқарылған жұмыс үшін неғұрлым жоғары мөлшерде ақы белгілеуге мүмкіндік береді.</a:t>
            </a:r>
            <a:endParaRPr lang="ru-RU" dirty="0" smtClean="0"/>
          </a:p>
          <a:p>
            <a:pPr algn="just">
              <a:buNone/>
            </a:pPr>
            <a:r>
              <a:rPr lang="kk-KZ" dirty="0" smtClean="0"/>
              <a:t>     Уақыттан тыс атқарылған жұмыстың демалыс беру арқылы орнын толтыруға болмайды.</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562074"/>
          </a:xfrm>
        </p:spPr>
        <p:txBody>
          <a:bodyPr>
            <a:normAutofit fontScale="90000"/>
          </a:bodyPr>
          <a:lstStyle/>
          <a:p>
            <a:r>
              <a:rPr lang="kk-KZ" b="1" dirty="0" smtClean="0"/>
              <a:t/>
            </a:r>
            <a:br>
              <a:rPr lang="kk-KZ" b="1" dirty="0" smtClean="0"/>
            </a:br>
            <a:r>
              <a:rPr lang="kk-KZ" sz="2200" b="1" dirty="0" smtClean="0"/>
              <a:t>Мереке және демалыс күнгі жұмыстарға ақы төлеу</a:t>
            </a:r>
            <a:r>
              <a:rPr lang="ru-RU" dirty="0" smtClean="0"/>
              <a:t/>
            </a:r>
            <a:br>
              <a:rPr lang="ru-RU" dirty="0" smtClean="0"/>
            </a:br>
            <a:endParaRPr lang="ru-RU" dirty="0"/>
          </a:p>
        </p:txBody>
      </p:sp>
      <p:sp>
        <p:nvSpPr>
          <p:cNvPr id="3" name="Содержимое 2"/>
          <p:cNvSpPr>
            <a:spLocks noGrp="1"/>
          </p:cNvSpPr>
          <p:nvPr>
            <p:ph idx="1"/>
          </p:nvPr>
        </p:nvSpPr>
        <p:spPr>
          <a:xfrm>
            <a:off x="0" y="1412776"/>
            <a:ext cx="8892480" cy="5832648"/>
          </a:xfrm>
        </p:spPr>
        <p:txBody>
          <a:bodyPr>
            <a:normAutofit fontScale="62500" lnSpcReduction="20000"/>
          </a:bodyPr>
          <a:lstStyle/>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 </a:t>
            </a:r>
          </a:p>
          <a:p>
            <a:pPr algn="just">
              <a:buNone/>
            </a:pPr>
            <a:endParaRPr lang="kk-KZ" dirty="0" smtClean="0"/>
          </a:p>
          <a:p>
            <a:pPr algn="just">
              <a:buNone/>
            </a:pPr>
            <a:r>
              <a:rPr lang="kk-KZ" dirty="0" smtClean="0"/>
              <a:t>Жұмыс </a:t>
            </a:r>
            <a:r>
              <a:rPr lang="kk-KZ" dirty="0" smtClean="0"/>
              <a:t>ауысымының бір белігі мереке немесе демалыс күнімен тұстас келетін болса, онда мереке немесе демалыс күндері жұмыс істеген нақты сағаттары үшін екі еселенген мөлшерде еңбекақы төленеді (0-ден 24 сағатқа дейін).</a:t>
            </a:r>
            <a:endParaRPr lang="ru-RU" dirty="0" smtClean="0"/>
          </a:p>
          <a:p>
            <a:pPr algn="just">
              <a:buNone/>
            </a:pPr>
            <a:r>
              <a:rPr lang="kk-KZ" dirty="0" smtClean="0"/>
              <a:t>       Қызметкердің қалауы бойынша мереке немесе демалыс күндері атқарған жұмысы үшін төленетін үстеме ақыны қосымша демалыс күнімен алмастыруға болады. Бұл жағдайда мереке күні істелген жұмысқа ақы дара мөлшерде төленеді.</a:t>
            </a:r>
            <a:endParaRPr lang="ru-RU" dirty="0" smtClean="0"/>
          </a:p>
          <a:p>
            <a:pPr>
              <a:buNone/>
            </a:pPr>
            <a:r>
              <a:rPr lang="ru-RU" dirty="0" smtClean="0"/>
              <a:t>      </a:t>
            </a:r>
            <a:endParaRPr lang="ru-RU" dirty="0"/>
          </a:p>
        </p:txBody>
      </p:sp>
      <p:sp>
        <p:nvSpPr>
          <p:cNvPr id="4" name="Овал 3"/>
          <p:cNvSpPr/>
          <p:nvPr/>
        </p:nvSpPr>
        <p:spPr>
          <a:xfrm>
            <a:off x="1547664" y="620688"/>
            <a:ext cx="561662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Мереке және демалыс күндері жасалған жұмысқа еңбекақы екі есе мөлшерде төленеді: </a:t>
            </a:r>
            <a:endParaRPr lang="ru-RU" dirty="0"/>
          </a:p>
        </p:txBody>
      </p:sp>
      <p:sp>
        <p:nvSpPr>
          <p:cNvPr id="5" name="Прямоугольная выноска 4"/>
          <p:cNvSpPr/>
          <p:nvPr/>
        </p:nvSpPr>
        <p:spPr>
          <a:xfrm>
            <a:off x="3347864" y="1916832"/>
            <a:ext cx="3816424" cy="720080"/>
          </a:xfrm>
          <a:prstGeom prst="wedgeRectCallout">
            <a:avLst>
              <a:gd name="adj1" fmla="val -23741"/>
              <a:gd name="adj2" fmla="val -1081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ақы еңбегіне сағаттық немесе күндік ставкалар бойынша төленетін қызметкерлерге</a:t>
            </a:r>
            <a:endParaRPr lang="ru-RU" dirty="0"/>
          </a:p>
        </p:txBody>
      </p:sp>
      <p:sp>
        <p:nvSpPr>
          <p:cNvPr id="6" name="Прямоугольная выноска 5"/>
          <p:cNvSpPr/>
          <p:nvPr/>
        </p:nvSpPr>
        <p:spPr>
          <a:xfrm>
            <a:off x="179512" y="1484784"/>
            <a:ext cx="2175048" cy="1296144"/>
          </a:xfrm>
          <a:prstGeom prst="wedgeRectCallout">
            <a:avLst>
              <a:gd name="adj1" fmla="val 22044"/>
              <a:gd name="adj2" fmla="val -640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еңбегіне қарай төленетіндерге — екі еселенген бағалау бойынша; </a:t>
            </a:r>
            <a:endParaRPr lang="ru-RU" dirty="0"/>
          </a:p>
        </p:txBody>
      </p:sp>
      <p:sp>
        <p:nvSpPr>
          <p:cNvPr id="7" name="Прямоугольная выноска 6"/>
          <p:cNvSpPr/>
          <p:nvPr/>
        </p:nvSpPr>
        <p:spPr>
          <a:xfrm>
            <a:off x="3275856" y="2996952"/>
            <a:ext cx="3528392" cy="1368152"/>
          </a:xfrm>
          <a:prstGeom prst="wedgeRectCallout">
            <a:avLst>
              <a:gd name="adj1" fmla="val -15600"/>
              <a:gd name="adj2" fmla="val -742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егер жұмыс айлық нормадан тыс жасалған болса, онда еңбекақысының үстіне екі сағаттық немесе күндік ставка мөлшерінде төленеді.</a:t>
            </a:r>
            <a:endParaRPr lang="ru-RU" dirty="0"/>
          </a:p>
        </p:txBody>
      </p:sp>
      <p:sp>
        <p:nvSpPr>
          <p:cNvPr id="8" name="Прямоугольная выноска 7"/>
          <p:cNvSpPr/>
          <p:nvPr/>
        </p:nvSpPr>
        <p:spPr>
          <a:xfrm>
            <a:off x="0" y="3140968"/>
            <a:ext cx="2987824" cy="1656184"/>
          </a:xfrm>
          <a:prstGeom prst="wedgeRectCallout">
            <a:avLst>
              <a:gd name="adj1" fmla="val 65371"/>
              <a:gd name="adj2" fmla="val -87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егер мереке күнгі жұмыс, жұмыс уақытының айлық нормасы шегінде істелсе, еңбекақысының үстіне бір сағаттық немесе күндік ставка мөлшерінде</a:t>
            </a:r>
            <a:endParaRPr lang="ru-RU" dirty="0"/>
          </a:p>
        </p:txBody>
      </p:sp>
      <p:sp>
        <p:nvSpPr>
          <p:cNvPr id="9" name="Прямоугольная выноска 8"/>
          <p:cNvSpPr/>
          <p:nvPr/>
        </p:nvSpPr>
        <p:spPr>
          <a:xfrm>
            <a:off x="6804248" y="2636912"/>
            <a:ext cx="2339752" cy="2088232"/>
          </a:xfrm>
          <a:prstGeom prst="wedgeRectCallout">
            <a:avLst>
              <a:gd name="adj1" fmla="val -40710"/>
              <a:gd name="adj2" fmla="val -643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dirty="0" smtClean="0"/>
              <a:t>Барлық қызметкерлерге мереке немесе демалыс күндері жұмыс істеген нақты сағаттары үшін көтеріңкі мөлшерде еңбекақы төленеді.</a:t>
            </a:r>
            <a:endParaRPr lang="ru-RU"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sz="3600" b="1" dirty="0" smtClean="0"/>
              <a:t>Түнгі уақыттағы жұмысқа ақы төлеу</a:t>
            </a:r>
            <a:r>
              <a:rPr lang="ru-RU" dirty="0" smtClean="0"/>
              <a:t/>
            </a:r>
            <a:br>
              <a:rPr lang="ru-RU" dirty="0" smtClean="0"/>
            </a:br>
            <a:endParaRPr lang="ru-RU" dirty="0"/>
          </a:p>
        </p:txBody>
      </p:sp>
      <p:sp>
        <p:nvSpPr>
          <p:cNvPr id="3" name="Содержимое 2"/>
          <p:cNvSpPr>
            <a:spLocks noGrp="1"/>
          </p:cNvSpPr>
          <p:nvPr>
            <p:ph idx="1"/>
          </p:nvPr>
        </p:nvSpPr>
        <p:spPr>
          <a:xfrm>
            <a:off x="179512" y="1268760"/>
            <a:ext cx="8507288" cy="5400600"/>
          </a:xfrm>
        </p:spPr>
        <p:txBody>
          <a:bodyPr>
            <a:normAutofit fontScale="85000" lnSpcReduction="20000"/>
          </a:bodyPr>
          <a:lstStyle/>
          <a:p>
            <a:pPr algn="just">
              <a:buNone/>
            </a:pPr>
            <a:r>
              <a:rPr lang="kk-KZ" dirty="0" smtClean="0"/>
              <a:t>      Түнгі уақыттағы жұмысқа еңбекақы бір жарым мөлшерден кем төленбейді. Бұл арада түнгі уақыттағы жұмысқа төленетін ақының аз мөлшері көрсетіліп отыр. Заңда тараптарға экономиканың салаларын және өндірістің өзге де жағдайларын ескере отырып, жеке еңбек және ұжымдық шарттар жасасқанда көтеріңкі ақы белгілеуге құқық берілген (мысалы, өнеркәсіптің кейбір салаларында, үздіксіз өндіріс жағдайында қосымша ақы төлеу және басқалары).</a:t>
            </a:r>
            <a:endParaRPr lang="ru-RU" dirty="0" smtClean="0"/>
          </a:p>
          <a:p>
            <a:pPr algn="just">
              <a:buNone/>
            </a:pPr>
            <a:r>
              <a:rPr lang="kk-KZ" b="1" dirty="0" smtClean="0"/>
              <a:t>        Елбасымыз: «Әлемнің әміршісі – еңбек. </a:t>
            </a:r>
            <a:r>
              <a:rPr lang="kk-KZ" dirty="0" smtClean="0"/>
              <a:t>Тек еңбекпен ғана жеміс өнбек, тек еңбек қана бар қиындықты жеңбек»- дейді. Елбасымыз баршамызды ел игілігі жолындағы еңбекке шақырады, бүгінде еңбек шешуші ұлттық фактор екенін ұғындырады.</a:t>
            </a:r>
            <a:endParaRPr lang="ru-RU" dirty="0" smtClean="0"/>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a:t>
            </a:r>
            <a:endParaRPr lang="ru-RU" dirty="0"/>
          </a:p>
        </p:txBody>
      </p:sp>
      <p:sp>
        <p:nvSpPr>
          <p:cNvPr id="3" name="Содержимое 2"/>
          <p:cNvSpPr>
            <a:spLocks noGrp="1"/>
          </p:cNvSpPr>
          <p:nvPr>
            <p:ph idx="1"/>
          </p:nvPr>
        </p:nvSpPr>
        <p:spPr/>
        <p:txBody>
          <a:bodyPr/>
          <a:lstStyle/>
          <a:p>
            <a:pPr algn="just">
              <a:buNone/>
            </a:pPr>
            <a:r>
              <a:rPr lang="kk-KZ" dirty="0" smtClean="0"/>
              <a:t>    Еңбектің адам өміріндегі маңызы, қажеттілігі, әр еңбектің бағалануы туралы әңгімелеу.</a:t>
            </a:r>
            <a:endParaRPr lang="ru-RU" dirty="0" smtClean="0"/>
          </a:p>
          <a:p>
            <a:pPr>
              <a:buNone/>
            </a:pPr>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3203848" y="3861048"/>
            <a:ext cx="3059832" cy="2996952"/>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0" y="3861048"/>
            <a:ext cx="3312368" cy="2996952"/>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156176" y="3861048"/>
            <a:ext cx="2987824" cy="2996952"/>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dirty="0" smtClean="0"/>
              <a:t>1. Еңбек  дегеніміз не?</a:t>
            </a:r>
            <a:endParaRPr lang="ru-RU" dirty="0" smtClean="0"/>
          </a:p>
          <a:p>
            <a:pPr>
              <a:buNone/>
            </a:pPr>
            <a:r>
              <a:rPr lang="kk-KZ" dirty="0" smtClean="0"/>
              <a:t>2. Еңбекақы дегеніміз не?</a:t>
            </a:r>
            <a:endParaRPr lang="ru-RU" dirty="0" smtClean="0"/>
          </a:p>
          <a:p>
            <a:pPr>
              <a:buNone/>
            </a:pPr>
            <a:r>
              <a:rPr lang="kk-KZ" dirty="0" smtClean="0"/>
              <a:t>3. ҚР Еңбек туралы кодексі қашан жарияланды?</a:t>
            </a:r>
            <a:endParaRPr lang="ru-RU" dirty="0" smtClean="0"/>
          </a:p>
          <a:p>
            <a:pPr>
              <a:buNone/>
            </a:pPr>
            <a:r>
              <a:rPr lang="kk-KZ" dirty="0" smtClean="0"/>
              <a:t>4. Кодекстегі негізгі тараулар қандай?</a:t>
            </a:r>
            <a:endParaRPr lang="ru-RU" dirty="0" smtClean="0"/>
          </a:p>
          <a:p>
            <a:pPr>
              <a:buNone/>
            </a:pPr>
            <a:r>
              <a:rPr lang="kk-KZ" dirty="0" smtClean="0"/>
              <a:t>5. Елбасымыздың еңбекке деген көзқарасы қандай? </a:t>
            </a:r>
            <a:endParaRPr lang="ru-RU" dirty="0" smtClean="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lgn="just">
              <a:buNone/>
            </a:pPr>
            <a:r>
              <a:rPr lang="kk-KZ" dirty="0" smtClean="0"/>
              <a:t>        1. Нұрсұлтан Назарбаев: Қазақстанның әлеуметтік жаңғыртылуы: Жалпыға Ортақ Еңбек Қоғамына қарай 20 қадам. 10 шілде 2012 жыл.</a:t>
            </a:r>
            <a:endParaRPr lang="ru-RU" dirty="0" smtClean="0"/>
          </a:p>
          <a:p>
            <a:pPr algn="just">
              <a:buNone/>
            </a:pPr>
            <a:r>
              <a:rPr lang="kk-KZ" dirty="0" smtClean="0"/>
              <a:t>       2. Қазақстан Республикасындағы Еңбек Кодексі 2011, 2012 жж.</a:t>
            </a:r>
            <a:endParaRPr lang="ru-RU" dirty="0" smtClean="0"/>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1.Еңбек туралы түсінік.</a:t>
            </a:r>
            <a:endParaRPr lang="ru-RU" dirty="0" smtClean="0"/>
          </a:p>
          <a:p>
            <a:pPr>
              <a:buNone/>
            </a:pPr>
            <a:r>
              <a:rPr lang="kk-KZ" dirty="0" smtClean="0"/>
              <a:t>2.Қазақстан Республикасындағы Еңбек Кодексі</a:t>
            </a:r>
            <a:endParaRPr lang="ru-RU" dirty="0" smtClean="0"/>
          </a:p>
          <a:p>
            <a:pPr>
              <a:buNone/>
            </a:pPr>
            <a:r>
              <a:rPr lang="kk-KZ" dirty="0" smtClean="0"/>
              <a:t> 3.Еңбекақы туралы түсінік.</a:t>
            </a:r>
            <a:endParaRPr lang="ru-RU" dirty="0" smtClean="0"/>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solidFill>
                  <a:srgbClr val="FF0000"/>
                </a:solidFill>
              </a:rPr>
              <a:t>1.Еңбек туралы түсінік.</a:t>
            </a:r>
            <a:endParaRPr lang="ru-RU" b="1" dirty="0">
              <a:solidFill>
                <a:srgbClr val="FF0000"/>
              </a:solidFill>
            </a:endParaRPr>
          </a:p>
        </p:txBody>
      </p:sp>
      <p:sp>
        <p:nvSpPr>
          <p:cNvPr id="3" name="Содержимое 2"/>
          <p:cNvSpPr>
            <a:spLocks noGrp="1"/>
          </p:cNvSpPr>
          <p:nvPr>
            <p:ph idx="1"/>
          </p:nvPr>
        </p:nvSpPr>
        <p:spPr/>
        <p:txBody>
          <a:bodyPr/>
          <a:lstStyle/>
          <a:p>
            <a:pPr algn="just">
              <a:buNone/>
            </a:pPr>
            <a:r>
              <a:rPr lang="kk-KZ" b="1" dirty="0" smtClean="0"/>
              <a:t>   Еңбек </a:t>
            </a:r>
            <a:r>
              <a:rPr lang="kk-KZ" dirty="0" smtClean="0"/>
              <a:t>- адамдардың өмiрi үшiн қажеттi материалдық, рухани және басқа да құндылықтар жасауға бағытталған адам қызметi.</a:t>
            </a:r>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3347864" y="3789040"/>
            <a:ext cx="5112568" cy="306896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kk-KZ" dirty="0" smtClean="0"/>
              <a:t/>
            </a:r>
            <a:br>
              <a:rPr lang="kk-KZ" dirty="0" smtClean="0"/>
            </a:br>
            <a:r>
              <a:rPr lang="kk-KZ" b="1" dirty="0" smtClean="0">
                <a:solidFill>
                  <a:srgbClr val="FF0000"/>
                </a:solidFill>
              </a:rPr>
              <a:t>2.Қазақстан Республикасындағы Еңбек Кодексі</a:t>
            </a:r>
            <a:r>
              <a:rPr lang="ru-RU" dirty="0" smtClean="0"/>
              <a:t/>
            </a:r>
            <a:br>
              <a:rPr lang="ru-RU" dirty="0" smtClean="0"/>
            </a:br>
            <a:endParaRPr lang="ru-RU" dirty="0"/>
          </a:p>
        </p:txBody>
      </p:sp>
      <p:sp>
        <p:nvSpPr>
          <p:cNvPr id="3" name="Содержимое 2"/>
          <p:cNvSpPr>
            <a:spLocks noGrp="1"/>
          </p:cNvSpPr>
          <p:nvPr>
            <p:ph idx="1"/>
          </p:nvPr>
        </p:nvSpPr>
        <p:spPr>
          <a:xfrm>
            <a:off x="457200" y="1124744"/>
            <a:ext cx="8229600" cy="5001419"/>
          </a:xfrm>
        </p:spPr>
        <p:txBody>
          <a:bodyPr>
            <a:normAutofit/>
          </a:bodyPr>
          <a:lstStyle/>
          <a:p>
            <a:pPr algn="just">
              <a:buNone/>
            </a:pPr>
            <a:r>
              <a:rPr lang="kk-KZ" dirty="0" smtClean="0"/>
              <a:t>   </a:t>
            </a:r>
            <a:r>
              <a:rPr lang="kk-KZ" sz="2800" dirty="0" smtClean="0"/>
              <a:t>Қазақстан Республикасының Еңбек Кодексі 2007 жылғы 15 мамырында  қабылданған. Осы Кодекс азаматтардың Қазақстан Республикасындағы еңбек бостандығына конституциялық құқығын iске асыру процесiнде туындайтын еңбек қатынастарын реттейдi. Еңбек Кодексі 12 тарау, 109 баптан тұрды. </a:t>
            </a:r>
            <a:endParaRPr lang="kk-KZ" sz="2800" dirty="0" smtClean="0"/>
          </a:p>
          <a:p>
            <a:pPr algn="just">
              <a:buNone/>
            </a:pPr>
            <a:endParaRPr lang="ru-RU" dirty="0"/>
          </a:p>
        </p:txBody>
      </p:sp>
      <p:sp>
        <p:nvSpPr>
          <p:cNvPr id="4" name="Овал 3"/>
          <p:cNvSpPr/>
          <p:nvPr/>
        </p:nvSpPr>
        <p:spPr>
          <a:xfrm>
            <a:off x="4139952" y="3933056"/>
            <a:ext cx="213853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Еңбек </a:t>
            </a:r>
            <a:r>
              <a:rPr lang="kk-KZ" dirty="0" smtClean="0"/>
              <a:t>Кодексі 2011 жылы  </a:t>
            </a:r>
            <a:endParaRPr lang="ru-RU" dirty="0"/>
          </a:p>
        </p:txBody>
      </p:sp>
      <p:sp>
        <p:nvSpPr>
          <p:cNvPr id="5" name="Прямоугольная выноска 4"/>
          <p:cNvSpPr/>
          <p:nvPr/>
        </p:nvSpPr>
        <p:spPr>
          <a:xfrm>
            <a:off x="2555776" y="5373216"/>
            <a:ext cx="1562472" cy="612648"/>
          </a:xfrm>
          <a:prstGeom prst="wedgeRectCallout">
            <a:avLst>
              <a:gd name="adj1" fmla="val 88483"/>
              <a:gd name="adj2" fmla="val -1430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341 баптан тұрады</a:t>
            </a:r>
            <a:endParaRPr lang="ru-RU" dirty="0"/>
          </a:p>
        </p:txBody>
      </p:sp>
      <p:sp>
        <p:nvSpPr>
          <p:cNvPr id="6" name="Прямоугольная выноска 5"/>
          <p:cNvSpPr/>
          <p:nvPr/>
        </p:nvSpPr>
        <p:spPr>
          <a:xfrm>
            <a:off x="5580112" y="5373216"/>
            <a:ext cx="1368152" cy="504056"/>
          </a:xfrm>
          <a:prstGeom prst="wedgeRectCallout">
            <a:avLst>
              <a:gd name="adj1" fmla="val -22720"/>
              <a:gd name="adj2" fmla="val -1585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40 тарау</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dirty="0" smtClean="0"/>
              <a:t/>
            </a:r>
            <a:br>
              <a:rPr lang="kk-KZ" dirty="0" smtClean="0"/>
            </a:br>
            <a:r>
              <a:rPr lang="kk-KZ" b="1" dirty="0" smtClean="0">
                <a:solidFill>
                  <a:srgbClr val="FF0000"/>
                </a:solidFill>
              </a:rPr>
              <a:t>Қазақстан Республикасының Еңбек Кодексінен үзінді:</a:t>
            </a:r>
            <a:r>
              <a:rPr lang="ru-RU" b="1" dirty="0" smtClean="0">
                <a:solidFill>
                  <a:srgbClr val="FF0000"/>
                </a:solidFill>
              </a:rPr>
              <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idx="1"/>
          </p:nvPr>
        </p:nvSpPr>
        <p:spPr>
          <a:xfrm>
            <a:off x="0" y="1628800"/>
            <a:ext cx="8769152" cy="4896544"/>
          </a:xfrm>
        </p:spPr>
        <p:txBody>
          <a:bodyPr>
            <a:normAutofit fontScale="92500" lnSpcReduction="20000"/>
          </a:bodyPr>
          <a:lstStyle/>
          <a:p>
            <a:pPr algn="just">
              <a:buNone/>
            </a:pPr>
            <a:r>
              <a:rPr lang="kk-KZ" dirty="0" smtClean="0"/>
              <a:t>  </a:t>
            </a:r>
            <a:r>
              <a:rPr lang="kk-KZ" b="1" i="1" dirty="0" smtClean="0">
                <a:solidFill>
                  <a:srgbClr val="002060"/>
                </a:solidFill>
              </a:rPr>
              <a:t>1-тарау. Жалпы ережелер</a:t>
            </a:r>
            <a:endParaRPr lang="ru-RU" b="1" i="1" dirty="0" smtClean="0">
              <a:solidFill>
                <a:srgbClr val="002060"/>
              </a:solidFill>
            </a:endParaRPr>
          </a:p>
          <a:p>
            <a:pPr algn="just">
              <a:buNone/>
            </a:pPr>
            <a:r>
              <a:rPr lang="kk-KZ" dirty="0" smtClean="0"/>
              <a:t>  </a:t>
            </a:r>
            <a:r>
              <a:rPr lang="kk-KZ" b="1" i="1" dirty="0" smtClean="0">
                <a:solidFill>
                  <a:schemeClr val="accent3">
                    <a:lumMod val="75000"/>
                  </a:schemeClr>
                </a:solidFill>
              </a:rPr>
              <a:t>1-бап. </a:t>
            </a:r>
            <a:r>
              <a:rPr lang="kk-KZ" b="1" dirty="0" smtClean="0">
                <a:solidFill>
                  <a:schemeClr val="accent3">
                    <a:lumMod val="75000"/>
                  </a:schemeClr>
                </a:solidFill>
              </a:rPr>
              <a:t>Осы Кодексте пайдаланылатын негізгi ұғымдар </a:t>
            </a:r>
            <a:endParaRPr lang="ru-RU" b="1" dirty="0" smtClean="0">
              <a:solidFill>
                <a:schemeClr val="accent3">
                  <a:lumMod val="75000"/>
                </a:schemeClr>
              </a:solidFill>
            </a:endParaRPr>
          </a:p>
          <a:p>
            <a:pPr algn="just">
              <a:buNone/>
            </a:pPr>
            <a:r>
              <a:rPr lang="kk-KZ" b="1" dirty="0" smtClean="0">
                <a:solidFill>
                  <a:schemeClr val="accent3">
                    <a:lumMod val="75000"/>
                  </a:schemeClr>
                </a:solidFill>
              </a:rPr>
              <a:t>  Осы Заңда мынадай ұғымдар пайдаланылады:</a:t>
            </a:r>
            <a:endParaRPr lang="ru-RU" b="1" dirty="0" smtClean="0">
              <a:solidFill>
                <a:schemeClr val="accent3">
                  <a:lumMod val="75000"/>
                </a:schemeClr>
              </a:solidFill>
            </a:endParaRPr>
          </a:p>
          <a:p>
            <a:pPr algn="just">
              <a:buNone/>
            </a:pPr>
            <a:r>
              <a:rPr lang="kk-KZ" b="1" dirty="0" smtClean="0"/>
              <a:t>    еңбек</a:t>
            </a:r>
            <a:r>
              <a:rPr lang="kk-KZ" dirty="0" smtClean="0"/>
              <a:t> - адамдардың өмiрi үшiн қажеттi материалдық, рухани және басқа да құндылықтар жасауға бағытталған адам қызметi; </a:t>
            </a:r>
            <a:endParaRPr lang="ru-RU" dirty="0" smtClean="0"/>
          </a:p>
          <a:p>
            <a:pPr algn="just">
              <a:buNone/>
            </a:pPr>
            <a:r>
              <a:rPr lang="kk-KZ" dirty="0" smtClean="0"/>
              <a:t>    </a:t>
            </a:r>
            <a:r>
              <a:rPr lang="kk-KZ" b="1" dirty="0" smtClean="0"/>
              <a:t>еңбек қатынастары</a:t>
            </a:r>
            <a:r>
              <a:rPr lang="kk-KZ" dirty="0" smtClean="0"/>
              <a:t> - тараптардың әдетте жеке еңбек және ұжымдық шарттар негiзiнде белгiлi бiр еңбек қызметiн жүзеге асыруы жөнiнде туындайтын жұмыс берушi мен қызметкер арасындағы қатынастар; </a:t>
            </a:r>
            <a:endParaRPr lang="ru-RU" dirty="0" smtClean="0"/>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pPr algn="just">
              <a:buNone/>
            </a:pPr>
            <a:r>
              <a:rPr lang="kk-KZ" b="1" dirty="0" smtClean="0"/>
              <a:t>    жеке еңбек шарты</a:t>
            </a:r>
            <a:r>
              <a:rPr lang="kk-KZ" dirty="0" smtClean="0"/>
              <a:t> - қызметкер мен жұмыс берушiнiң арасында жазбаша нысанда жасалатын екiжақты келiсiм, ол бойынша қызметкер жұмыс берушiнiң актiсiн атқара отырып, белгiлi бiр мамандық, бiлiктiлiк немесе лауазым бойынша жұмысты орындауға мiндеттенедi, ал жұмыс берушi қызметкерге жалақысын және заңдар мен тараптардың келісiмiнде көзделген өзге де ақшалай төлемдердi уақытында және толық көлемiнде төлеуге, еңбек туралы заңдар мен ұжымдық шартта көзделген еңбек жағдайларын қамтамасыз етуге мiндеттенедi; </a:t>
            </a:r>
            <a:endParaRPr lang="ru-RU" dirty="0" smtClean="0"/>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229600" cy="6048672"/>
          </a:xfrm>
        </p:spPr>
        <p:txBody>
          <a:bodyPr>
            <a:normAutofit fontScale="92500" lnSpcReduction="10000"/>
          </a:bodyPr>
          <a:lstStyle/>
          <a:p>
            <a:pPr algn="just">
              <a:buNone/>
            </a:pPr>
            <a:r>
              <a:rPr lang="kk-KZ" dirty="0" smtClean="0"/>
              <a:t>    </a:t>
            </a:r>
            <a:r>
              <a:rPr lang="kk-KZ" b="1" dirty="0" smtClean="0"/>
              <a:t>зиянды (өте зиянды) еңбек жағдайлары - </a:t>
            </a:r>
            <a:r>
              <a:rPr lang="kk-KZ" dirty="0" smtClean="0"/>
              <a:t>белгiлi бiр өндiрiс факторларының      әсер етуi қызметкердiң жұмыс қабiлетi төмендеуiне немесе ауыруына, не оның ұрпақтарының денсаулығына терiс ықпал етуiне әкеп соғатын еңбек жағдайлары; </a:t>
            </a:r>
            <a:endParaRPr lang="ru-RU" dirty="0" smtClean="0"/>
          </a:p>
          <a:p>
            <a:pPr algn="just">
              <a:buNone/>
            </a:pPr>
            <a:r>
              <a:rPr lang="ru-RU" dirty="0" smtClean="0"/>
              <a:t>     </a:t>
            </a:r>
            <a:r>
              <a:rPr lang="kk-KZ" b="1" dirty="0" smtClean="0"/>
              <a:t>қауiптi (өте қауiптi) еңбек жағдайлары</a:t>
            </a:r>
            <a:r>
              <a:rPr lang="kk-KZ" dirty="0" smtClean="0"/>
              <a:t> - белгiлi бiр өндiрiс факторларының әсер етуi еңбектi қорғау ережелерi сақталмаған жағдайда қызметкер денсаулығының кенеттен күрт нашарлауына немесе жарақаттануына, не оның қайтыс болуына әкеп соғатын еңбек жағдайлары; </a:t>
            </a:r>
            <a:endParaRPr lang="ru-RU" dirty="0" smtClean="0"/>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836712"/>
            <a:ext cx="8229600" cy="5289451"/>
          </a:xfrm>
        </p:spPr>
        <p:txBody>
          <a:bodyPr>
            <a:normAutofit fontScale="92500" lnSpcReduction="10000"/>
          </a:bodyPr>
          <a:lstStyle/>
          <a:p>
            <a:pPr algn="just">
              <a:buNone/>
            </a:pPr>
            <a:r>
              <a:rPr lang="kk-KZ" b="1" dirty="0" smtClean="0"/>
              <a:t>    ауыр дене жұмыстары</a:t>
            </a:r>
            <a:r>
              <a:rPr lang="kk-KZ" dirty="0" smtClean="0"/>
              <a:t> - қызметкердiң ауыр заттарды қолмен көтеруге немесе орнын ауыстыруға байланысты қызметтерiнiң түрлерi не 300 ккал/сағаттан астам күш-қуат жұмсайтын басқа да жұмыстар; </a:t>
            </a:r>
            <a:endParaRPr lang="ru-RU" dirty="0" smtClean="0"/>
          </a:p>
          <a:p>
            <a:pPr algn="just">
              <a:buNone/>
            </a:pPr>
            <a:r>
              <a:rPr lang="kk-KZ" dirty="0" smtClean="0"/>
              <a:t>     </a:t>
            </a:r>
            <a:r>
              <a:rPr lang="kk-KZ" b="1" dirty="0" smtClean="0"/>
              <a:t>демалыс уақыты</a:t>
            </a:r>
            <a:r>
              <a:rPr lang="kk-KZ" dirty="0" smtClean="0"/>
              <a:t> - қызметкердiң еңбек мiндеттерiн орындаудан бос және  оны өз қалауы бойынша пайдалана алатын уақыты; </a:t>
            </a:r>
            <a:endParaRPr lang="ru-RU" dirty="0" smtClean="0"/>
          </a:p>
          <a:p>
            <a:pPr algn="just">
              <a:buNone/>
            </a:pPr>
            <a:r>
              <a:rPr lang="kk-KZ" b="1" dirty="0" smtClean="0"/>
              <a:t>     жалақы</a:t>
            </a:r>
            <a:r>
              <a:rPr lang="kk-KZ" dirty="0" smtClean="0"/>
              <a:t> - еңбек үшiн оның күрделiлiгiне, саны мен сапасына сәйкес  төленетiн сыйақы (табыс); </a:t>
            </a:r>
            <a:endParaRPr lang="ru-RU" dirty="0" smtClean="0"/>
          </a:p>
          <a:p>
            <a:pPr algn="just">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1202</Words>
  <Application>Microsoft Office PowerPoint</Application>
  <PresentationFormat>Экран (4:3)</PresentationFormat>
  <Paragraphs>87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Еңбек және еңбекақы.</vt:lpstr>
      <vt:lpstr>Мақсаты:</vt:lpstr>
      <vt:lpstr>Жоспар:</vt:lpstr>
      <vt:lpstr>1.Еңбек туралы түсінік.</vt:lpstr>
      <vt:lpstr> 2.Қазақстан Республикасындағы Еңбек Кодексі </vt:lpstr>
      <vt:lpstr> Қазақстан Республикасының Еңбек Кодексінен үзінді: </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 Уақыттан тыс атқарылған жұмысқа ақы төлеу </vt:lpstr>
      <vt:lpstr> Мереке және демалыс күнгі жұмыстарға ақы төлеу </vt:lpstr>
      <vt:lpstr> Түнгі уақыттағы жұмысқа ақы төлеу </vt:lpstr>
      <vt:lpstr> Тақырыпты бекітуге арналған сұрақтар: </vt:lpstr>
      <vt:lpstr> 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Еңбек және еңбекақы.</dc:title>
  <dc:creator>User</dc:creator>
  <cp:lastModifiedBy>User</cp:lastModifiedBy>
  <cp:revision>8</cp:revision>
  <dcterms:created xsi:type="dcterms:W3CDTF">2014-01-30T07:35:08Z</dcterms:created>
  <dcterms:modified xsi:type="dcterms:W3CDTF">2014-03-25T19:14:25Z</dcterms:modified>
</cp:coreProperties>
</file>